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307" r:id="rId3"/>
    <p:sldId id="308" r:id="rId4"/>
    <p:sldId id="294" r:id="rId5"/>
    <p:sldId id="262" r:id="rId6"/>
    <p:sldId id="263" r:id="rId7"/>
    <p:sldId id="295" r:id="rId8"/>
    <p:sldId id="264" r:id="rId9"/>
    <p:sldId id="280" r:id="rId10"/>
    <p:sldId id="282" r:id="rId11"/>
    <p:sldId id="281" r:id="rId12"/>
    <p:sldId id="267" r:id="rId13"/>
    <p:sldId id="285" r:id="rId14"/>
    <p:sldId id="287" r:id="rId15"/>
    <p:sldId id="288" r:id="rId16"/>
    <p:sldId id="268" r:id="rId17"/>
    <p:sldId id="292" r:id="rId18"/>
    <p:sldId id="270" r:id="rId19"/>
    <p:sldId id="271" r:id="rId20"/>
    <p:sldId id="298" r:id="rId21"/>
    <p:sldId id="305" r:id="rId22"/>
    <p:sldId id="302" r:id="rId23"/>
    <p:sldId id="272" r:id="rId24"/>
    <p:sldId id="304" r:id="rId25"/>
    <p:sldId id="299" r:id="rId26"/>
    <p:sldId id="303" r:id="rId27"/>
    <p:sldId id="306" r:id="rId28"/>
    <p:sldId id="301" r:id="rId29"/>
    <p:sldId id="300" r:id="rId30"/>
    <p:sldId id="297" r:id="rId31"/>
    <p:sldId id="259" r:id="rId3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B29B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3782" y="796631"/>
            <a:ext cx="6772246" cy="2700706"/>
          </a:xfrm>
        </p:spPr>
        <p:txBody>
          <a:bodyPr bIns="0"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782" y="3497338"/>
            <a:ext cx="6772246" cy="1011489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3782" y="329309"/>
            <a:ext cx="402922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7574" y="798973"/>
            <a:ext cx="86883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4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1738" y="798975"/>
            <a:ext cx="119494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3783" y="798975"/>
            <a:ext cx="5401242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6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3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3" y="1756130"/>
            <a:ext cx="6772244" cy="195227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3844" y="3708401"/>
            <a:ext cx="6772244" cy="1110725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6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891"/>
            <a:ext cx="677224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782" y="2013936"/>
            <a:ext cx="3212768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3259" y="2013937"/>
            <a:ext cx="3212543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0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165"/>
            <a:ext cx="6772245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9551"/>
            <a:ext cx="3212767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3782" y="2824271"/>
            <a:ext cx="3212767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376" y="2023005"/>
            <a:ext cx="3212650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3376" y="2821491"/>
            <a:ext cx="3212650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9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62" y="798974"/>
            <a:ext cx="2628113" cy="2406519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544" y="798974"/>
            <a:ext cx="3798946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8963" y="3205493"/>
            <a:ext cx="2623293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3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412876" y="482172"/>
            <a:ext cx="3804003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95" y="1129513"/>
            <a:ext cx="333719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10139" y="1122544"/>
            <a:ext cx="2421248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 defTabSz="914400">
              <a:spcBef>
                <a:spcPts val="1800"/>
              </a:spcBef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3783" y="3145992"/>
            <a:ext cx="333241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56386" y="5469858"/>
            <a:ext cx="3339814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57325" y="318642"/>
            <a:ext cx="333892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1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22292"/>
            <a:ext cx="9906000" cy="25122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-2769"/>
          <a:stretch/>
        </p:blipFill>
        <p:spPr>
          <a:xfrm>
            <a:off x="0" y="6135624"/>
            <a:ext cx="9906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782" y="804521"/>
            <a:ext cx="677224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5734"/>
            <a:ext cx="677224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70377" y="330370"/>
            <a:ext cx="256565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3783" y="329309"/>
            <a:ext cx="402922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369" y="798973"/>
            <a:ext cx="86205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4768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01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office@licartebn.ro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audio" Target="../media/media4.m4a"/><Relationship Id="rId16" Type="http://schemas.openxmlformats.org/officeDocument/2006/relationships/audio" Target="../media/audio1.wav"/><Relationship Id="rId1" Type="http://schemas.microsoft.com/office/2007/relationships/media" Target="../media/media4.m4a"/><Relationship Id="rId6" Type="http://schemas.openxmlformats.org/officeDocument/2006/relationships/image" Target="../media/image22.jpeg"/><Relationship Id="rId11" Type="http://schemas.openxmlformats.org/officeDocument/2006/relationships/image" Target="../media/image26.jpg"/><Relationship Id="rId5" Type="http://schemas.openxmlformats.org/officeDocument/2006/relationships/image" Target="../media/image3.jpg"/><Relationship Id="rId15" Type="http://schemas.openxmlformats.org/officeDocument/2006/relationships/image" Target="../media/image30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2.jpeg"/><Relationship Id="rId11" Type="http://schemas.openxmlformats.org/officeDocument/2006/relationships/audio" Target="../media/audio1.wav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0.jp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0.jpeg"/><Relationship Id="rId5" Type="http://schemas.openxmlformats.org/officeDocument/2006/relationships/image" Target="../media/image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jpg"/><Relationship Id="rId3" Type="http://schemas.openxmlformats.org/officeDocument/2006/relationships/image" Target="../media/image3.jpg"/><Relationship Id="rId7" Type="http://schemas.openxmlformats.org/officeDocument/2006/relationships/image" Target="../media/image78.jpg"/><Relationship Id="rId12" Type="http://schemas.openxmlformats.org/officeDocument/2006/relationships/image" Target="../media/image83.jpe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5" Type="http://schemas.openxmlformats.org/officeDocument/2006/relationships/image" Target="../media/image8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eg"/><Relationship Id="rId14" Type="http://schemas.openxmlformats.org/officeDocument/2006/relationships/image" Target="../media/image8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3" Type="http://schemas.openxmlformats.org/officeDocument/2006/relationships/image" Target="../media/image3.jp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3.jp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3.jpg"/><Relationship Id="rId7" Type="http://schemas.openxmlformats.org/officeDocument/2006/relationships/image" Target="../media/image1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audio" Target="../media/audio1.wav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3.jpg"/><Relationship Id="rId7" Type="http://schemas.openxmlformats.org/officeDocument/2006/relationships/image" Target="../media/image1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115.png"/><Relationship Id="rId9" Type="http://schemas.openxmlformats.org/officeDocument/2006/relationships/image" Target="../media/image12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3.jpg"/><Relationship Id="rId7" Type="http://schemas.openxmlformats.org/officeDocument/2006/relationships/image" Target="../media/image12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10" Type="http://schemas.openxmlformats.org/officeDocument/2006/relationships/audio" Target="../media/audio3.wav"/><Relationship Id="rId4" Type="http://schemas.openxmlformats.org/officeDocument/2006/relationships/image" Target="../media/image121.jpg"/><Relationship Id="rId9" Type="http://schemas.openxmlformats.org/officeDocument/2006/relationships/image" Target="../media/image12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3.jpg"/><Relationship Id="rId7" Type="http://schemas.openxmlformats.org/officeDocument/2006/relationships/image" Target="../media/image1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Relationship Id="rId9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hyperlink" Target="https://www.facebook.com/licartebn.ro" TargetMode="External"/><Relationship Id="rId4" Type="http://schemas.openxmlformats.org/officeDocument/2006/relationships/image" Target="../media/image14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g"/><Relationship Id="rId11" Type="http://schemas.openxmlformats.org/officeDocument/2006/relationships/image" Target="../media/image18.jpg"/><Relationship Id="rId5" Type="http://schemas.openxmlformats.org/officeDocument/2006/relationships/image" Target="../media/image3.jpg"/><Relationship Id="rId10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2964" y="298880"/>
            <a:ext cx="6920706" cy="1709451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Liceul  de   arte </a:t>
            </a:r>
            <a:r>
              <a:rPr lang="en-US" sz="4000" b="1" dirty="0">
                <a:latin typeface="Tempus Sans ITC" panose="04020404030D07020202" pitchFamily="82" charset="0"/>
              </a:rPr>
              <a:t>“</a:t>
            </a:r>
            <a:r>
              <a:rPr lang="ro-RO" sz="4000" b="1" dirty="0" err="1">
                <a:latin typeface="Tempus Sans ITC" panose="04020404030D07020202" pitchFamily="82" charset="0"/>
              </a:rPr>
              <a:t>corneliu</a:t>
            </a:r>
            <a:r>
              <a:rPr lang="ro-RO" sz="4000" b="1" dirty="0">
                <a:latin typeface="Tempus Sans ITC" panose="04020404030D07020202" pitchFamily="82" charset="0"/>
              </a:rPr>
              <a:t>   baba</a:t>
            </a:r>
            <a:r>
              <a:rPr lang="en-US" sz="4000" b="1" dirty="0">
                <a:latin typeface="Tempus Sans ITC" panose="04020404030D07020202" pitchFamily="82" charset="0"/>
              </a:rPr>
              <a:t>”</a:t>
            </a:r>
            <a:br>
              <a:rPr lang="en-US" sz="4000" b="1" dirty="0">
                <a:latin typeface="Tempus Sans ITC" panose="04020404030D07020202" pitchFamily="82" charset="0"/>
              </a:rPr>
            </a:br>
            <a:r>
              <a:rPr lang="ro-RO" sz="40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bistri</a:t>
            </a:r>
            <a:r>
              <a:rPr lang="en-US" sz="40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t</a:t>
            </a:r>
            <a:r>
              <a:rPr lang="ro-RO" sz="40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a</a:t>
            </a:r>
            <a:endParaRPr lang="en-US" sz="400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8379" y="5397257"/>
            <a:ext cx="7017621" cy="1211738"/>
          </a:xfrm>
        </p:spPr>
        <p:txBody>
          <a:bodyPr>
            <a:normAutofit/>
          </a:bodyPr>
          <a:lstStyle/>
          <a:p>
            <a:r>
              <a:rPr lang="en-US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OFERTA EDUCA</a:t>
            </a:r>
            <a:r>
              <a:rPr lang="ro-RO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ȚIONALĂ - OPȚI</a:t>
            </a:r>
            <a:r>
              <a:rPr lang="en-US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PENTRU VIITOR</a:t>
            </a:r>
            <a:r>
              <a:rPr lang="ro-RO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2023-202</a:t>
            </a:r>
            <a:r>
              <a:rPr lang="ro-RO" sz="19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95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64" y="356938"/>
            <a:ext cx="1005112" cy="973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A76161-5A51-462C-BF63-EA64A179B27B}"/>
              </a:ext>
            </a:extLst>
          </p:cNvPr>
          <p:cNvSpPr txBox="1">
            <a:spLocks/>
          </p:cNvSpPr>
          <p:nvPr/>
        </p:nvSpPr>
        <p:spPr>
          <a:xfrm>
            <a:off x="132330" y="1646027"/>
            <a:ext cx="3077604" cy="2064913"/>
          </a:xfrm>
          <a:prstGeom prst="rect">
            <a:avLst/>
          </a:prstGeom>
        </p:spPr>
        <p:txBody>
          <a:bodyPr vert="horz" lIns="74295" tIns="37148" rIns="74295" bIns="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o-RO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ro-RO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SPECIALIZĂRI UNICE  OFERITE ÎN </a:t>
            </a:r>
            <a:r>
              <a:rPr lang="ro-RO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juDEȚUL</a:t>
            </a:r>
            <a:r>
              <a:rPr lang="ro-RO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 </a:t>
            </a:r>
            <a:r>
              <a:rPr lang="ro-RO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bn</a:t>
            </a:r>
            <a:r>
              <a:rPr lang="ro-RO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Grafica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Pictura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Moda</a:t>
            </a:r>
          </a:p>
          <a:p>
            <a:pPr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Times New Roman" panose="02020603050405020304" pitchFamily="18" charset="0"/>
              </a:rPr>
              <a:t>Ceramica</a:t>
            </a:r>
          </a:p>
          <a:p>
            <a:pPr algn="ctr"/>
            <a:endParaRPr lang="ro-R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35E816-FA48-47DF-9450-C1CF39BB96B4}"/>
              </a:ext>
            </a:extLst>
          </p:cNvPr>
          <p:cNvSpPr txBox="1">
            <a:spLocks/>
          </p:cNvSpPr>
          <p:nvPr/>
        </p:nvSpPr>
        <p:spPr>
          <a:xfrm>
            <a:off x="8701" y="3846995"/>
            <a:ext cx="3275309" cy="2064913"/>
          </a:xfrm>
          <a:prstGeom prst="rect">
            <a:avLst/>
          </a:prstGeom>
        </p:spPr>
        <p:txBody>
          <a:bodyPr vert="horz" lIns="74295" tIns="37148" rIns="74295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200" b="1" dirty="0">
                <a:latin typeface="Tempus Sans ITC" panose="04020404030D07020202" pitchFamily="82" charset="0"/>
                <a:cs typeface="Times New Roman" panose="02020603050405020304" pitchFamily="18" charset="0"/>
              </a:rPr>
              <a:t>Conservare- restaurare bunuri culturale</a:t>
            </a:r>
          </a:p>
          <a:p>
            <a:pPr algn="ctr"/>
            <a:endParaRPr lang="ro-RO" sz="2400" b="1" dirty="0">
              <a:solidFill>
                <a:schemeClr val="accent1"/>
              </a:solidFill>
              <a:latin typeface="Tempus Sans ITC" panose="04020404030D07020202" pitchFamily="82" charset="0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CF0AA4-F557-45ED-9BE5-378B37172D33}"/>
              </a:ext>
            </a:extLst>
          </p:cNvPr>
          <p:cNvSpPr txBox="1">
            <a:spLocks/>
          </p:cNvSpPr>
          <p:nvPr/>
        </p:nvSpPr>
        <p:spPr>
          <a:xfrm>
            <a:off x="65419" y="2684725"/>
            <a:ext cx="3169579" cy="2064913"/>
          </a:xfrm>
          <a:prstGeom prst="rect">
            <a:avLst/>
          </a:prstGeom>
        </p:spPr>
        <p:txBody>
          <a:bodyPr vert="horz" lIns="74295" tIns="37148" rIns="74295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200" b="1" dirty="0">
                <a:latin typeface="Tempus Sans ITC" panose="04020404030D07020202" pitchFamily="82" charset="0"/>
                <a:cs typeface="Times New Roman" panose="02020603050405020304" pitchFamily="18" charset="0"/>
              </a:rPr>
              <a:t>Arhitectura</a:t>
            </a:r>
          </a:p>
          <a:p>
            <a:pPr algn="ctr"/>
            <a:r>
              <a:rPr lang="ro-RO" sz="2200" b="1" dirty="0">
                <a:latin typeface="Tempus Sans ITC" panose="04020404030D07020202" pitchFamily="82" charset="0"/>
                <a:cs typeface="Times New Roman" panose="02020603050405020304" pitchFamily="18" charset="0"/>
              </a:rPr>
              <a:t>design</a:t>
            </a:r>
          </a:p>
          <a:p>
            <a:pPr algn="ctr"/>
            <a:endParaRPr lang="ro-RO" sz="2400" dirty="0">
              <a:solidFill>
                <a:schemeClr val="accent1"/>
              </a:solidFill>
              <a:latin typeface="Tempus Sans ITC" panose="04020404030D07020202" pitchFamily="82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B4205-2C77-4095-8917-0AA2E4208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" t="-1253" r="5631" b="5822"/>
          <a:stretch/>
        </p:blipFill>
        <p:spPr>
          <a:xfrm>
            <a:off x="3291716" y="2086711"/>
            <a:ext cx="6197425" cy="3310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7092E65-1E5B-49F9-B5A3-FB124C55921D}"/>
              </a:ext>
            </a:extLst>
          </p:cNvPr>
          <p:cNvSpPr txBox="1">
            <a:spLocks/>
          </p:cNvSpPr>
          <p:nvPr/>
        </p:nvSpPr>
        <p:spPr>
          <a:xfrm>
            <a:off x="-167034" y="4999745"/>
            <a:ext cx="3169579" cy="1378699"/>
          </a:xfrm>
          <a:prstGeom prst="rect">
            <a:avLst/>
          </a:prstGeom>
        </p:spPr>
        <p:txBody>
          <a:bodyPr vert="horz" lIns="74295" tIns="74295" rIns="74295" bIns="74295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o-RO" sz="2400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o-RO" sz="24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office@licartebn.ro</a:t>
            </a:r>
            <a:endParaRPr lang="ro-RO" sz="2400" cap="none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3BA8651-D7A0-46FF-9599-CEC2F63AD84A}"/>
              </a:ext>
            </a:extLst>
          </p:cNvPr>
          <p:cNvSpPr txBox="1">
            <a:spLocks/>
          </p:cNvSpPr>
          <p:nvPr/>
        </p:nvSpPr>
        <p:spPr>
          <a:xfrm>
            <a:off x="470527" y="5221296"/>
            <a:ext cx="2413295" cy="467799"/>
          </a:xfrm>
          <a:prstGeom prst="rect">
            <a:avLst/>
          </a:prstGeom>
        </p:spPr>
        <p:txBody>
          <a:bodyPr vert="horz" lIns="74295" tIns="74295" rIns="74295" bIns="74295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o-RO" sz="2400" cap="non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www.licartebn.ro</a:t>
            </a:r>
          </a:p>
        </p:txBody>
      </p:sp>
    </p:spTree>
    <p:extLst>
      <p:ext uri="{BB962C8B-B14F-4D97-AF65-F5344CB8AC3E}">
        <p14:creationId xmlns:p14="http://schemas.microsoft.com/office/powerpoint/2010/main" val="720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8" name="arrow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956" y="289022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 și decorative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ceramica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8459" y="1147014"/>
            <a:ext cx="1627347" cy="1197752"/>
          </a:xfrm>
        </p:spPr>
        <p:txBody>
          <a:bodyPr>
            <a:noAutofit/>
          </a:bodyPr>
          <a:lstStyle/>
          <a:p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artistice- ceramică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30" y="318166"/>
            <a:ext cx="942107" cy="942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EDEFF-49BB-4414-9DC8-AC4D0C21E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30" y="1446486"/>
            <a:ext cx="1163913" cy="1796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62C084-8B88-4FCB-AFA4-C0EC84F231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130"/>
          <a:stretch/>
        </p:blipFill>
        <p:spPr>
          <a:xfrm>
            <a:off x="5290303" y="3428998"/>
            <a:ext cx="2022324" cy="250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744133-2CC0-4DE4-A35E-1A2100CB1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46" y="3428997"/>
            <a:ext cx="1500197" cy="250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DFA89-7016-4374-B070-85DBB24F1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1384" y="1417410"/>
            <a:ext cx="2187649" cy="182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CERAMICA">
            <a:hlinkClick r:id="" action="ppaction://media"/>
            <a:extLst>
              <a:ext uri="{FF2B5EF4-FFF2-40B4-BE49-F238E27FC236}">
                <a16:creationId xmlns:a16="http://schemas.microsoft.com/office/drawing/2014/main" id="{EDAF14DD-0967-4F30-8B75-918B273A6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51835" y="2504058"/>
            <a:ext cx="495300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EF3FBC-E9AE-41EA-B45A-81E4E218B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1384" y="3428999"/>
            <a:ext cx="3157815" cy="250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F4ED36-6D50-487D-BB91-E566C9002D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573731" y="1663472"/>
            <a:ext cx="842556" cy="157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D96F1-3EF1-4C79-A13A-66C5C4859D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9711" y="1503277"/>
            <a:ext cx="1163913" cy="173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106776-F94D-4C71-9A81-57B6A066F7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5546" y="1663473"/>
            <a:ext cx="1107811" cy="1579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FE1646-1469-44B8-AA06-40FF82EB69D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7763" b="11206"/>
          <a:stretch/>
        </p:blipFill>
        <p:spPr>
          <a:xfrm>
            <a:off x="7573731" y="3429000"/>
            <a:ext cx="1983069" cy="250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1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1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246" y="278272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 și decorative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ceramica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020" y="3656384"/>
            <a:ext cx="2221256" cy="672353"/>
          </a:xfrm>
        </p:spPr>
        <p:txBody>
          <a:bodyPr>
            <a:normAutofit fontScale="70000" lnSpcReduction="2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ARTISTICE- CERAMICĂ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2" y="351894"/>
            <a:ext cx="991599" cy="991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4F3F3-6B78-4995-AB8E-BB342AC1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565" y="1538170"/>
            <a:ext cx="1748834" cy="208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73AB0-5821-4C1F-9DDD-896B6DCB6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23" b="14491"/>
          <a:stretch/>
        </p:blipFill>
        <p:spPr>
          <a:xfrm>
            <a:off x="271439" y="1584393"/>
            <a:ext cx="1569394" cy="202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94D0F-8765-4C7D-A626-7B5E651AC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35" t="-6356" r="6382" b="6356"/>
          <a:stretch/>
        </p:blipFill>
        <p:spPr>
          <a:xfrm>
            <a:off x="2272165" y="4281206"/>
            <a:ext cx="2353236" cy="173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E89ECD-BE9F-4A14-A39B-314651D1F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846" y="719180"/>
            <a:ext cx="1326652" cy="156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5801F1-14F2-4BF4-91A5-65E8F879A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66389" y="4281206"/>
            <a:ext cx="1225744" cy="173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A4F14-0E3F-4FF2-B2C4-2A649CF647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326" b="22455"/>
          <a:stretch/>
        </p:blipFill>
        <p:spPr>
          <a:xfrm>
            <a:off x="6125961" y="2484561"/>
            <a:ext cx="1326652" cy="156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375AF-4F3C-4E3B-A3D8-C28B9063C0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411" b="11504"/>
          <a:stretch/>
        </p:blipFill>
        <p:spPr>
          <a:xfrm>
            <a:off x="7786587" y="3622710"/>
            <a:ext cx="1847974" cy="2393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C27651-8E98-4194-8B33-A92BF6663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93" y="4281206"/>
            <a:ext cx="1939253" cy="173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A2B030-541A-4694-8367-D4A030557F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4229"/>
          <a:stretch/>
        </p:blipFill>
        <p:spPr>
          <a:xfrm>
            <a:off x="6133122" y="4281206"/>
            <a:ext cx="1325368" cy="173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8B708C-82E8-4B5B-BE6C-497BFC946D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5364" y="719179"/>
            <a:ext cx="1879197" cy="2709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DD4DDD-62AA-4495-A877-3FAC331E52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3886" y="1566103"/>
            <a:ext cx="1569393" cy="206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49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047" y="395358"/>
            <a:ext cx="6830704" cy="991599"/>
          </a:xfrm>
        </p:spPr>
        <p:txBody>
          <a:bodyPr>
            <a:normAutofit fontScale="90000"/>
          </a:bodyPr>
          <a:lstStyle/>
          <a:p>
            <a:pPr algn="l"/>
            <a:r>
              <a:rPr lang="ro-RO" sz="1950" b="1" dirty="0">
                <a:latin typeface="Tempus Sans ITC" panose="04020404030D07020202" pitchFamily="82" charset="0"/>
              </a:rPr>
              <a:t>Clasa Arhitectura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arhitectura 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3647" y="1817484"/>
            <a:ext cx="1332871" cy="1197752"/>
          </a:xfrm>
        </p:spPr>
        <p:txBody>
          <a:bodyPr>
            <a:normAutofit fontScale="77500" lnSpcReduction="2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– DESENATOR TEHNIC PENTRU ARHITECTURĂ ȘI DESIGN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532" y="525323"/>
            <a:ext cx="991599" cy="991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13AAC5-6E2F-44C5-98C7-E2DC27B6F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00" y="3184452"/>
            <a:ext cx="3336517" cy="246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E17B2F-3921-4818-B6FD-B71EA2098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047" y="1627046"/>
            <a:ext cx="5743753" cy="4020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elia arhitectura">
            <a:hlinkClick r:id="" action="ppaction://media"/>
            <a:extLst>
              <a:ext uri="{FF2B5EF4-FFF2-40B4-BE49-F238E27FC236}">
                <a16:creationId xmlns:a16="http://schemas.microsoft.com/office/drawing/2014/main" id="{2F74880F-3CBD-4B7A-B393-4B37F1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733" y="216871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4797" y="295443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Arhitectura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arhitectura</a:t>
            </a:r>
            <a:r>
              <a:rPr lang="ro-RO" sz="3250" b="1" dirty="0">
                <a:latin typeface="Tempus Sans ITC" panose="04020404030D07020202" pitchFamily="82" charset="0"/>
              </a:rPr>
              <a:t> </a:t>
            </a: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667" y="694281"/>
            <a:ext cx="1639211" cy="109968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– desenator tehnic pentru Arhitectură și design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6" y="349725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EF388-C57A-47F5-888A-8E97897B3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4"/>
          <a:stretch/>
        </p:blipFill>
        <p:spPr>
          <a:xfrm>
            <a:off x="6578776" y="3824818"/>
            <a:ext cx="3044510" cy="2238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48CC9-FFE0-4999-8680-96096223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3" y="3824818"/>
            <a:ext cx="2653393" cy="1990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D96F4-C05B-4669-BD45-DECF99AE8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80"/>
          <a:stretch/>
        </p:blipFill>
        <p:spPr>
          <a:xfrm>
            <a:off x="3449199" y="3826360"/>
            <a:ext cx="2768408" cy="1990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0350A-0112-4278-B673-CF0B16259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120" y="349725"/>
            <a:ext cx="2387892" cy="3076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FED4B-9196-46A5-9993-D6ED8D5B3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67" y="1739683"/>
            <a:ext cx="2249035" cy="168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9252B-C125-41BA-B677-C312D3EBB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199" y="1458284"/>
            <a:ext cx="2745996" cy="1990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851318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2707" y="316147"/>
            <a:ext cx="6830704" cy="991599"/>
          </a:xfrm>
        </p:spPr>
        <p:txBody>
          <a:bodyPr>
            <a:normAutofit fontScale="90000"/>
          </a:bodyPr>
          <a:lstStyle/>
          <a:p>
            <a:pPr algn="l"/>
            <a:r>
              <a:rPr lang="ro-RO" sz="1950" b="1" dirty="0">
                <a:latin typeface="Tempus Sans ITC" panose="04020404030D07020202" pitchFamily="82" charset="0"/>
              </a:rPr>
              <a:t>Clasa Arhitectura /design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design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887" y="2272573"/>
            <a:ext cx="1294078" cy="1221435"/>
          </a:xfrm>
        </p:spPr>
        <p:txBody>
          <a:bodyPr>
            <a:normAutofit fontScale="77500" lnSpcReduction="2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– DESENATOR TEHNIC PENTRU DESIGN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232" y="452427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108D9F-042A-4449-8F7B-888232B66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07" y="1493359"/>
            <a:ext cx="5730783" cy="4001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CAA1F-3509-4BE2-8F76-1CFA75811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54" y="3369533"/>
            <a:ext cx="3026216" cy="212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esign">
            <a:hlinkClick r:id="" action="ppaction://media"/>
            <a:extLst>
              <a:ext uri="{FF2B5EF4-FFF2-40B4-BE49-F238E27FC236}">
                <a16:creationId xmlns:a16="http://schemas.microsoft.com/office/drawing/2014/main" id="{71DB8EC1-184C-422B-9AB7-3830FF029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3276" y="1777273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arrow.wav"/>
          </p:stSnd>
        </p:sndAc>
      </p:transition>
    </mc:Choice>
    <mc:Fallback xmlns="">
      <p:transition spd="slow">
        <p:dissolv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2092" y="336391"/>
            <a:ext cx="6830704" cy="991599"/>
          </a:xfrm>
        </p:spPr>
        <p:txBody>
          <a:bodyPr>
            <a:normAutofit fontScale="90000"/>
          </a:bodyPr>
          <a:lstStyle/>
          <a:p>
            <a:pPr algn="l"/>
            <a:r>
              <a:rPr lang="ro-RO" sz="1950" b="1" dirty="0">
                <a:latin typeface="Tempus Sans ITC" panose="04020404030D07020202" pitchFamily="82" charset="0"/>
              </a:rPr>
              <a:t>Clasa Arhitectura /design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design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8846" y="2103957"/>
            <a:ext cx="1300514" cy="1703068"/>
          </a:xfrm>
        </p:spPr>
        <p:txBody>
          <a:bodyPr>
            <a:normAutofit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– desenator tehnic pentru design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004" y="457792"/>
            <a:ext cx="870198" cy="870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2413C-7F5C-44C0-86AF-3E0C193D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58333" y="4255233"/>
            <a:ext cx="2421644" cy="15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AFED19-1CA4-4584-A3D5-F2B3FEC3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9421" y="4255233"/>
            <a:ext cx="2694579" cy="1515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F3D98E-95DE-4200-BB66-AB7A457FE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495" y="1543621"/>
            <a:ext cx="1849505" cy="2440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34206-7E1F-4715-A0A1-5493A74FA2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09" r="15994"/>
          <a:stretch/>
        </p:blipFill>
        <p:spPr>
          <a:xfrm>
            <a:off x="8081620" y="4255233"/>
            <a:ext cx="1626259" cy="1515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A3916-85E4-44D9-82BF-570E2BB7B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863" y="1543621"/>
            <a:ext cx="1795238" cy="2440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FAE37-AC02-425B-B9E6-791ED5051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1" y="4255233"/>
            <a:ext cx="2105590" cy="15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A52C4-C73D-46EE-80FC-B9AE9F41C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1" y="2103957"/>
            <a:ext cx="2105590" cy="170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8C2F4-8B16-4D1B-B092-FD805EFB4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77" t="23143" r="11126" b="1549"/>
          <a:stretch/>
        </p:blipFill>
        <p:spPr>
          <a:xfrm>
            <a:off x="7574885" y="2103957"/>
            <a:ext cx="2132993" cy="170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35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52" y="395940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conservare-restaurare bunuri culturale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conservare- restaurare 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866" y="4619688"/>
            <a:ext cx="1885337" cy="1197752"/>
          </a:xfrm>
        </p:spPr>
        <p:txBody>
          <a:bodyPr>
            <a:normAutofit/>
          </a:bodyPr>
          <a:lstStyle/>
          <a:p>
            <a:pPr algn="r"/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</a:t>
            </a:r>
            <a:r>
              <a:rPr lang="ro-RO" sz="1625" dirty="0" err="1">
                <a:latin typeface="Calibri" panose="020F0502020204030204" pitchFamily="34" charset="0"/>
                <a:cs typeface="Calibri" panose="020F0502020204030204" pitchFamily="34" charset="0"/>
              </a:rPr>
              <a:t>restaur</a:t>
            </a:r>
            <a:r>
              <a:rPr lang="en-US" sz="1625" dirty="0" err="1">
                <a:latin typeface="Calibri" panose="020F0502020204030204" pitchFamily="34" charset="0"/>
                <a:cs typeface="Calibri" panose="020F0502020204030204" pitchFamily="34" charset="0"/>
              </a:rPr>
              <a:t>ator</a:t>
            </a:r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 bunuri culturale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726" y="440718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A98DC-2976-4E34-9DC4-046CA980A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083" y="1756142"/>
            <a:ext cx="3608433" cy="3752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FFBF8D-52FA-453A-AE95-43C4DE50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744" y="1756142"/>
            <a:ext cx="2490798" cy="375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8B65A3-19DB-46FC-8284-E92C059E6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30" y="1756142"/>
            <a:ext cx="1496573" cy="221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Conservare Restaurare">
            <a:hlinkClick r:id="" action="ppaction://media"/>
            <a:extLst>
              <a:ext uri="{FF2B5EF4-FFF2-40B4-BE49-F238E27FC236}">
                <a16:creationId xmlns:a16="http://schemas.microsoft.com/office/drawing/2014/main" id="{F4486B9A-73E1-4A72-9C36-63F245483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579" y="4131735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745" y="499038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conservare-restaurare bunuri culturale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conservare - restaurare 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028" y="4941605"/>
            <a:ext cx="2169711" cy="1197752"/>
          </a:xfrm>
        </p:spPr>
        <p:txBody>
          <a:bodyPr>
            <a:normAutofit/>
          </a:bodyPr>
          <a:lstStyle/>
          <a:p>
            <a:pPr algn="l"/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restaura</a:t>
            </a:r>
            <a:r>
              <a:rPr lang="en-US" sz="1625" dirty="0">
                <a:latin typeface="Calibri" panose="020F0502020204030204" pitchFamily="34" charset="0"/>
                <a:cs typeface="Calibri" panose="020F0502020204030204" pitchFamily="34" charset="0"/>
              </a:rPr>
              <a:t>tor</a:t>
            </a:r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 bunuri culturale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71" y="452593"/>
            <a:ext cx="991599" cy="991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66DF99-3DC1-4F8B-B8E8-2CE2D5E7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48" y="1702171"/>
            <a:ext cx="2342590" cy="3123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FD615-88E2-42F6-9CAC-3D5AC6624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555" y="1702172"/>
            <a:ext cx="1441039" cy="192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0CD83F-A51D-42E1-9DD5-71BD78058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5" y="1702172"/>
            <a:ext cx="2342589" cy="3123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17086-A29E-4FD1-9AC7-C0CB02534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21" b="4058"/>
          <a:stretch/>
        </p:blipFill>
        <p:spPr>
          <a:xfrm>
            <a:off x="4575301" y="1702171"/>
            <a:ext cx="2220340" cy="192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AEAF3-5D64-48AE-BAB2-43EDF9E62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555" y="3846465"/>
            <a:ext cx="3957086" cy="200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540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656" y="489944"/>
            <a:ext cx="2120966" cy="890002"/>
          </a:xfrm>
        </p:spPr>
        <p:txBody>
          <a:bodyPr>
            <a:normAutofit/>
          </a:bodyPr>
          <a:lstStyle/>
          <a:p>
            <a:pPr algn="r"/>
            <a:r>
              <a:rPr lang="ro-RO" sz="1950" b="1" dirty="0">
                <a:latin typeface="Tempus Sans ITC" panose="04020404030D07020202" pitchFamily="82" charset="0"/>
              </a:rPr>
              <a:t>grupa  excelenta</a:t>
            </a:r>
            <a:r>
              <a:rPr lang="en-US" sz="1950" b="1" dirty="0">
                <a:latin typeface="Tempus Sans ITC" panose="04020404030D07020202" pitchFamily="82" charset="0"/>
              </a:rPr>
              <a:t> </a:t>
            </a:r>
            <a:r>
              <a:rPr lang="ro-RO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desen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809" y="2313785"/>
            <a:ext cx="5478836" cy="1492624"/>
          </a:xfrm>
        </p:spPr>
        <p:txBody>
          <a:bodyPr>
            <a:normAutofit/>
          </a:bodyPr>
          <a:lstStyle/>
          <a:p>
            <a:r>
              <a:rPr lang="ro-RO" sz="1300" dirty="0">
                <a:latin typeface="Calibri" panose="020F0502020204030204" pitchFamily="34" charset="0"/>
                <a:cs typeface="Calibri" panose="020F0502020204030204" pitchFamily="34" charset="0"/>
              </a:rPr>
              <a:t>AVÂND COORDONAREA CENTRULUI DE EXCELENȚĂ BISTRIȚA –NĂSĂUD, APROFUNDAREA DESENULUI PENTRU PERFORMANȚĂ SE POATE FACE ÎN </a:t>
            </a:r>
            <a:r>
              <a:rPr lang="ro-RO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GRUPA DE EXCELENȚĂ DESEN, LA SEDIUL LICEULUI DE PE STRADA DORNEI 1.</a:t>
            </a:r>
            <a:endParaRPr lang="en-US" sz="13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7" y="439146"/>
            <a:ext cx="991599" cy="991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718FF-AD4D-4F9C-85D0-6D3A58095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408" y="3186954"/>
            <a:ext cx="4739245" cy="274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D4927-7B15-4DF5-B178-17F62131E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060" y="439146"/>
            <a:ext cx="3087940" cy="1853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7779A7-FCFE-4419-A726-22BF59CB9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0" y="1869140"/>
            <a:ext cx="3518247" cy="2433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E0E71-91C4-4DFF-AC7E-CD94E7889F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04" t="60979" r="22488" b="20913"/>
          <a:stretch/>
        </p:blipFill>
        <p:spPr>
          <a:xfrm>
            <a:off x="435190" y="4838536"/>
            <a:ext cx="3518246" cy="109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26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5085" y="506086"/>
            <a:ext cx="2324952" cy="890002"/>
          </a:xfrm>
        </p:spPr>
        <p:txBody>
          <a:bodyPr>
            <a:normAutofit/>
          </a:bodyPr>
          <a:lstStyle/>
          <a:p>
            <a:r>
              <a:rPr lang="ro-RO" sz="195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Voluntariate</a:t>
            </a:r>
            <a:br>
              <a:rPr lang="ro-RO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</a:br>
            <a:r>
              <a:rPr lang="ro-RO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</a:br>
            <a:r>
              <a:rPr lang="ro-RO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tabere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037" y="401325"/>
            <a:ext cx="4234442" cy="1510849"/>
          </a:xfrm>
        </p:spPr>
        <p:txBody>
          <a:bodyPr>
            <a:normAutofit/>
          </a:bodyPr>
          <a:lstStyle/>
          <a:p>
            <a:pPr algn="l"/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Elevii au oportunitatea de-a participa la: </a:t>
            </a:r>
            <a:r>
              <a:rPr lang="ro-RO" dirty="0" err="1">
                <a:latin typeface="Calibri" panose="020F0502020204030204" pitchFamily="34" charset="0"/>
                <a:cs typeface="Calibri" panose="020F0502020204030204" pitchFamily="34" charset="0"/>
              </a:rPr>
              <a:t>voluntariate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, parteneriate, </a:t>
            </a:r>
            <a:r>
              <a:rPr lang="ro-RO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 naționale și internaționale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 tabere în specificul profilului vocațional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48" y="546729"/>
            <a:ext cx="991599" cy="991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6F0B39-4636-4A30-91BF-C8AE3532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88" y="2151512"/>
            <a:ext cx="4234442" cy="348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CFD45-873A-4021-A3F4-B056FC544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63" y="2151513"/>
            <a:ext cx="2753371" cy="348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EF85F-5079-48AD-93F4-A16C59CAA7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68"/>
          <a:stretch/>
        </p:blipFill>
        <p:spPr>
          <a:xfrm>
            <a:off x="3280231" y="2151513"/>
            <a:ext cx="1934660" cy="348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91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4DC85-B09F-40A4-9151-80AC0420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8" y="351729"/>
            <a:ext cx="991599" cy="991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8873E-E22A-4A9D-A39A-48DAE324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27" y="107576"/>
            <a:ext cx="8103597" cy="6014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20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503" y="301572"/>
            <a:ext cx="2324952" cy="890002"/>
          </a:xfrm>
        </p:spPr>
        <p:txBody>
          <a:bodyPr>
            <a:normAutofit/>
          </a:bodyPr>
          <a:lstStyle/>
          <a:p>
            <a:r>
              <a:rPr lang="ro-RO" sz="1950" b="1" dirty="0" err="1">
                <a:latin typeface="Tempus Sans ITC" panose="04020404030D07020202" pitchFamily="82" charset="0"/>
              </a:rPr>
              <a:t>Voluntariate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tabere</a:t>
            </a: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486" y="1267518"/>
            <a:ext cx="3235213" cy="2112649"/>
          </a:xfrm>
        </p:spPr>
        <p:txBody>
          <a:bodyPr>
            <a:normAutofit/>
          </a:bodyPr>
          <a:lstStyle/>
          <a:p>
            <a:pPr algn="r"/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ELEVII AU ȘANSA DE-A PARTICIPA LA: VOLUNTARIATE, PARTENERIATE, </a:t>
            </a:r>
            <a:r>
              <a:rPr lang="ro-RO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 NAȚIONALE ȘI INTERNAȚIONALE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o-RO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TABERE ÎN SPECIFICUL PROFILULUI VOCAȚIONAL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22" y="379854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449A3-7318-47A8-991C-85B085D57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971" y="389550"/>
            <a:ext cx="1367485" cy="193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4EB18A-6618-4F84-8B64-07AA65AD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614" y="369567"/>
            <a:ext cx="2219692" cy="172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CC809-C818-4C2D-952D-5E71DFB9A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176" y="4341295"/>
            <a:ext cx="1775279" cy="1654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51824-F659-4899-B167-F01062C80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281" y="3886200"/>
            <a:ext cx="1690025" cy="2122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980013-7955-4DE9-AA2D-04582A5B7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831" r="1482"/>
          <a:stretch/>
        </p:blipFill>
        <p:spPr>
          <a:xfrm>
            <a:off x="110992" y="4324264"/>
            <a:ext cx="1775279" cy="1671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D3C58-ADF5-452A-B768-5B71D67CA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5265" y="4341296"/>
            <a:ext cx="1904866" cy="165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4278E5-87A1-4A5C-8605-EA237A99B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8530" y="4324264"/>
            <a:ext cx="2164597" cy="161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6E02DA-7455-4792-AEF0-2D641E9AB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1719" y="2411821"/>
            <a:ext cx="2828188" cy="171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4B92CA-142C-48AE-ADCC-8F37F8324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693" y="2411820"/>
            <a:ext cx="1775279" cy="1671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B658B-188F-423B-81CB-7BBEDC1531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8867" y="369567"/>
            <a:ext cx="2216501" cy="172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FE61F-3478-4732-BC3B-AFCC83B757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1614" y="2383814"/>
            <a:ext cx="2164597" cy="138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F38CF-3BD1-483C-B1E9-7140E8128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3040" y="2391857"/>
            <a:ext cx="2282329" cy="173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633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6" name="arrow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4241" y="391224"/>
            <a:ext cx="2324952" cy="709028"/>
          </a:xfrm>
        </p:spPr>
        <p:txBody>
          <a:bodyPr>
            <a:normAutofit fontScale="90000"/>
          </a:bodyPr>
          <a:lstStyle/>
          <a:p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>
                <a:latin typeface="Tempus Sans ITC" panose="04020404030D07020202" pitchFamily="82" charset="0"/>
              </a:rPr>
              <a:t>intern</a:t>
            </a:r>
            <a:r>
              <a:rPr lang="ro-RO" sz="1950" b="1" dirty="0" err="1">
                <a:latin typeface="Tempus Sans ITC" panose="04020404030D07020202" pitchFamily="82" charset="0"/>
              </a:rPr>
              <a:t>ationale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ERASMUS+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8132" y="-173550"/>
            <a:ext cx="4341229" cy="1998941"/>
          </a:xfrm>
        </p:spPr>
        <p:txBody>
          <a:bodyPr>
            <a:noAutofit/>
          </a:bodyPr>
          <a:lstStyle/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SCHIMBURI DE EXPERIENȚĂ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INTERNAȚIONALE,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ROMÂNIA 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GERMANIA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POLONIA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 - TURCIA</a:t>
            </a:r>
          </a:p>
          <a:p>
            <a:pPr algn="just"/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86" y="236492"/>
            <a:ext cx="991599" cy="991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14B66-FA4E-44D4-B356-869C3788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686" y="1373134"/>
            <a:ext cx="3376062" cy="2325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4663F-11CF-49E1-8A07-B0EC6132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132" y="1346240"/>
            <a:ext cx="2423600" cy="1818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E17290-017E-4C64-A06E-99F7CE03A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124" y="1346240"/>
            <a:ext cx="1508778" cy="1818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24D830-2698-4D28-BDFF-D182FB309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811" y="3357944"/>
            <a:ext cx="1840091" cy="2695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EF52A3-39C0-461A-85B7-635EBA021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0" y="3611526"/>
            <a:ext cx="1421519" cy="106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B63901-EF64-4AF9-AA95-7EE141C56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957" y="4958988"/>
            <a:ext cx="1459275" cy="109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D487FF-CD2F-4E77-857F-3893262AE5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13" y="1374875"/>
            <a:ext cx="1421519" cy="1955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23B7FD-EA15-4FC2-BA5E-5402B8FEF8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8133" y="4897946"/>
            <a:ext cx="2071590" cy="1156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652421-4C2D-42BF-9DCC-5E8FD1162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444" y="3330203"/>
            <a:ext cx="2071591" cy="140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3E184E-CA11-45AB-814E-CFDAADE862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2088" y="3913095"/>
            <a:ext cx="3382155" cy="214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1691441"/>
      </p:ext>
    </p:extLst>
  </p:cSld>
  <p:clrMapOvr>
    <a:masterClrMapping/>
  </p:clrMapOvr>
  <p:transition spd="med">
    <p:pull/>
    <p:sndAc>
      <p:stSnd>
        <p:snd r:embed="rId2" name="arrow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287" y="576608"/>
            <a:ext cx="2324952" cy="709028"/>
          </a:xfrm>
        </p:spPr>
        <p:txBody>
          <a:bodyPr>
            <a:normAutofit fontScale="90000"/>
          </a:bodyPr>
          <a:lstStyle/>
          <a:p>
            <a:pPr algn="r"/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>
                <a:latin typeface="Tempus Sans ITC" panose="04020404030D07020202" pitchFamily="82" charset="0"/>
              </a:rPr>
              <a:t>intern</a:t>
            </a:r>
            <a:r>
              <a:rPr lang="ro-RO" sz="1950" b="1" dirty="0" err="1">
                <a:latin typeface="Tempus Sans ITC" panose="04020404030D07020202" pitchFamily="82" charset="0"/>
              </a:rPr>
              <a:t>ationale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>
                <a:latin typeface="Tempus Sans ITC" panose="04020404030D07020202" pitchFamily="82" charset="0"/>
              </a:rPr>
              <a:t>“</a:t>
            </a:r>
            <a:r>
              <a:rPr lang="ro-RO" sz="1950" b="1" dirty="0">
                <a:latin typeface="Tempus Sans ITC" panose="04020404030D07020202" pitchFamily="82" charset="0"/>
              </a:rPr>
              <a:t>DADA</a:t>
            </a:r>
            <a:r>
              <a:rPr lang="en-US" sz="1950" b="1" dirty="0">
                <a:latin typeface="Tempus Sans ITC" panose="04020404030D07020202" pitchFamily="82" charset="0"/>
              </a:rPr>
              <a:t>”</a:t>
            </a: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7109" y="543413"/>
            <a:ext cx="4023973" cy="2325677"/>
          </a:xfrm>
        </p:spPr>
        <p:txBody>
          <a:bodyPr>
            <a:noAutofit/>
          </a:bodyPr>
          <a:lstStyle/>
          <a:p>
            <a:pPr algn="just"/>
            <a:r>
              <a:rPr lang="ro-RO" sz="1400" dirty="0">
                <a:latin typeface="Calibri" panose="020F0502020204030204" pitchFamily="34" charset="0"/>
                <a:cs typeface="Calibri" panose="020F0502020204030204" pitchFamily="34" charset="0"/>
              </a:rPr>
              <a:t>ELEVII PARTICIPĂ  LA </a:t>
            </a:r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SCHIMBURI DE EXPERIENȚĂ</a:t>
            </a:r>
          </a:p>
          <a:p>
            <a:pPr algn="just"/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INTERNAȚIONALE,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latin typeface="Calibri" panose="020F0502020204030204" pitchFamily="34" charset="0"/>
                <a:cs typeface="Calibri" panose="020F0502020204030204" pitchFamily="34" charset="0"/>
              </a:rPr>
              <a:t>ROMÂNIA-ISRAEL</a:t>
            </a:r>
          </a:p>
          <a:p>
            <a:pPr algn="just"/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4" y="408429"/>
            <a:ext cx="991599" cy="991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15657-FCE4-4863-B9D6-633F9A0EC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14" y="1641541"/>
            <a:ext cx="1626452" cy="2030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4C3841-B474-4A22-8B89-912161F8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684348" y="1631048"/>
            <a:ext cx="1518578" cy="202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2EC876-A83B-42FC-B58E-DAD850C05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79" y="1614622"/>
            <a:ext cx="1193172" cy="204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EAD83E-4B75-4D7A-9FA8-A00210FA4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346" y="3953380"/>
            <a:ext cx="1518579" cy="202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299D0-72B7-4259-A855-512687729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80" y="3967217"/>
            <a:ext cx="1193171" cy="2010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30E704-AE08-43C3-A0E6-2F459F6D9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814" y="3967216"/>
            <a:ext cx="1626452" cy="2010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8A075E-CFD7-4FCB-AED5-0649F24FC8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2112" y="3968829"/>
            <a:ext cx="1541104" cy="2009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3AC1F-95F4-4DE8-A1D2-193D36043D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0932" y="4009575"/>
            <a:ext cx="1320352" cy="196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36913F-4F98-4A43-9893-EFF7CF5548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2112" y="1631048"/>
            <a:ext cx="1518579" cy="204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0072C3-68FA-4F68-8691-3DA53D56A2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1412" y="4009576"/>
            <a:ext cx="1013481" cy="196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2C7F72-EFC4-4A9C-A5EF-4E1B95C9A9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9890" y="1614622"/>
            <a:ext cx="1021556" cy="204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3466C5E-F4AE-4C69-B161-36B646C958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58" t="387" r="3911" b="7022"/>
          <a:stretch/>
        </p:blipFill>
        <p:spPr>
          <a:xfrm>
            <a:off x="7164126" y="1631048"/>
            <a:ext cx="1307726" cy="204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4729072"/>
      </p:ext>
    </p:extLst>
  </p:cSld>
  <p:clrMapOvr>
    <a:masterClrMapping/>
  </p:clrMapOvr>
  <p:transition spd="med">
    <p:pull/>
    <p:sndAc>
      <p:stSnd>
        <p:snd r:embed="rId2" name="arrow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74" y="254111"/>
            <a:ext cx="2324952" cy="890002"/>
          </a:xfrm>
        </p:spPr>
        <p:txBody>
          <a:bodyPr>
            <a:normAutofit/>
          </a:bodyPr>
          <a:lstStyle/>
          <a:p>
            <a:pPr algn="l"/>
            <a:r>
              <a:rPr lang="ro-RO" sz="1950" b="1" dirty="0" err="1">
                <a:latin typeface="Tempus Sans ITC" panose="04020404030D07020202" pitchFamily="82" charset="0"/>
              </a:rPr>
              <a:t>Voluntariate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tabere</a:t>
            </a: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8701" y="3019620"/>
            <a:ext cx="2590666" cy="1679482"/>
          </a:xfrm>
        </p:spPr>
        <p:txBody>
          <a:bodyPr>
            <a:noAutofit/>
          </a:bodyPr>
          <a:lstStyle/>
          <a:p>
            <a:pPr algn="l"/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ELEVII AU OPORTUNITATEA DE-A PARTICIPA 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TAB</a:t>
            </a:r>
            <a:r>
              <a:rPr lang="ro-RO" dirty="0">
                <a:latin typeface="Calibri" panose="020F0502020204030204" pitchFamily="34" charset="0"/>
                <a:cs typeface="Calibri" panose="020F0502020204030204" pitchFamily="34" charset="0"/>
              </a:rPr>
              <a:t>ĂRA DE RESTAURAR</a:t>
            </a:r>
            <a:r>
              <a:rPr lang="ro-RO" sz="14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COMPLEXUL MUZEAL JUDEȚEAN BISTRIȚA-NĂSĂUD</a:t>
            </a: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5" y="275038"/>
            <a:ext cx="991599" cy="991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CE3C01-18CB-4864-98A1-2074A353A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766" y="274673"/>
            <a:ext cx="3559376" cy="2305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0059CA-7200-4D16-9584-1BB1BC5D8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366" y="2700128"/>
            <a:ext cx="2447776" cy="1679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D2054-8421-4529-B641-6A08DE539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700" y="4460292"/>
            <a:ext cx="5038442" cy="147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41CE46-6E8A-4170-B7B5-24082BF08BFF}"/>
              </a:ext>
            </a:extLst>
          </p:cNvPr>
          <p:cNvSpPr txBox="1">
            <a:spLocks/>
          </p:cNvSpPr>
          <p:nvPr/>
        </p:nvSpPr>
        <p:spPr>
          <a:xfrm>
            <a:off x="3154030" y="690510"/>
            <a:ext cx="2324952" cy="890002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o-RO" sz="1950" b="1" dirty="0" err="1">
                <a:latin typeface="Tempus Sans ITC" panose="04020404030D07020202" pitchFamily="82" charset="0"/>
              </a:rPr>
              <a:t>Voluntariate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parteneriate</a:t>
            </a:r>
            <a:br>
              <a:rPr lang="en-US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pictura</a:t>
            </a:r>
            <a:br>
              <a:rPr lang="ro-RO" sz="1950" dirty="0">
                <a:solidFill>
                  <a:srgbClr val="7030A0"/>
                </a:solidFill>
                <a:latin typeface="Viner Hand ITC" panose="03070502030502020203" pitchFamily="66" charset="0"/>
              </a:rPr>
            </a:br>
            <a:endParaRPr lang="en-US" sz="3250" dirty="0">
              <a:solidFill>
                <a:srgbClr val="28B29B"/>
              </a:solidFill>
              <a:latin typeface="Viner Hand ITC" panose="03070502030502020203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0EF7E8-99BD-4193-81E5-7FC3D1350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89" y="3019620"/>
            <a:ext cx="4035417" cy="2915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91CC36-D224-4676-9645-789D2D051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35" y="1355449"/>
            <a:ext cx="2318734" cy="152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9A2BA-6120-42AE-95E8-FC9061CD1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7245" y="1355449"/>
            <a:ext cx="2701095" cy="152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34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0" name="arrow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58" y="646589"/>
            <a:ext cx="2324952" cy="890002"/>
          </a:xfrm>
        </p:spPr>
        <p:txBody>
          <a:bodyPr>
            <a:normAutofit fontScale="90000"/>
          </a:bodyPr>
          <a:lstStyle/>
          <a:p>
            <a:pPr algn="l"/>
            <a:r>
              <a:rPr lang="ro-RO" sz="1800" b="1" dirty="0">
                <a:latin typeface="Tempus Sans ITC" panose="04020404030D07020202" pitchFamily="82" charset="0"/>
              </a:rPr>
              <a:t>V</a:t>
            </a:r>
            <a:r>
              <a:rPr lang="en-US" sz="1800" b="1" dirty="0" err="1">
                <a:latin typeface="Tempus Sans ITC" panose="04020404030D07020202" pitchFamily="82" charset="0"/>
              </a:rPr>
              <a:t>izite</a:t>
            </a:r>
            <a:r>
              <a:rPr lang="en-US" sz="1800" b="1" dirty="0">
                <a:latin typeface="Tempus Sans ITC" panose="04020404030D07020202" pitchFamily="82" charset="0"/>
              </a:rPr>
              <a:t> </a:t>
            </a:r>
            <a:br>
              <a:rPr lang="en-US" sz="1800" b="1" dirty="0">
                <a:latin typeface="Tempus Sans ITC" panose="04020404030D07020202" pitchFamily="82" charset="0"/>
              </a:rPr>
            </a:br>
            <a:r>
              <a:rPr lang="en-US" sz="1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documentare</a:t>
            </a:r>
            <a:br>
              <a:rPr lang="ro-RO" sz="1800" b="1" dirty="0">
                <a:latin typeface="Tempus Sans ITC" panose="04020404030D07020202" pitchFamily="82" charset="0"/>
              </a:rPr>
            </a:br>
            <a:r>
              <a:rPr lang="ro-RO" sz="1800" b="1" dirty="0">
                <a:latin typeface="Tempus Sans ITC" panose="04020404030D07020202" pitchFamily="82" charset="0"/>
              </a:rPr>
              <a:t>parteneriate</a:t>
            </a:r>
            <a:br>
              <a:rPr lang="ro-RO" sz="1950" b="1" dirty="0">
                <a:latin typeface="Tempus Sans ITC" panose="04020404030D07020202" pitchFamily="82" charset="0"/>
              </a:rPr>
            </a:b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7224" y="4763490"/>
            <a:ext cx="2303701" cy="1510849"/>
          </a:xfrm>
        </p:spPr>
        <p:txBody>
          <a:bodyPr>
            <a:noAutofit/>
          </a:bodyPr>
          <a:lstStyle/>
          <a:p>
            <a:pPr algn="r"/>
            <a:r>
              <a:rPr lang="ro-RO" sz="1300" dirty="0">
                <a:latin typeface="Calibri" panose="020F0502020204030204" pitchFamily="34" charset="0"/>
                <a:cs typeface="Calibri" panose="020F0502020204030204" pitchFamily="34" charset="0"/>
              </a:rPr>
              <a:t>ELEVII P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OT PARTICIPA</a:t>
            </a:r>
            <a:r>
              <a:rPr lang="ro-RO" sz="13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ro-RO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EXCURSII DOCUMENTARE </a:t>
            </a:r>
            <a:r>
              <a:rPr lang="ro-RO" sz="1300" dirty="0">
                <a:latin typeface="Calibri" panose="020F0502020204030204" pitchFamily="34" charset="0"/>
                <a:cs typeface="Calibri" panose="020F0502020204030204" pitchFamily="34" charset="0"/>
              </a:rPr>
              <a:t>LA FACULTATEA DE ARHITECTURĂ DIN CLUJ ȘI LA MUZEUL DE ARTĂ DIN CLUJ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59" y="201451"/>
            <a:ext cx="991599" cy="9915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C26F6-F851-41D5-9E05-547811CC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28" y="3771333"/>
            <a:ext cx="3036737" cy="222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F8D179-CFB6-4462-B545-A56360B10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128" y="201451"/>
            <a:ext cx="3036735" cy="322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7D041-0BBF-499B-9A6F-40575521C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56" t="15060" r="51674" b="18612"/>
          <a:stretch/>
        </p:blipFill>
        <p:spPr>
          <a:xfrm>
            <a:off x="220275" y="1351851"/>
            <a:ext cx="2692878" cy="3458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88DD59-5BFB-4C3F-A2A5-916CF000DEE6}"/>
              </a:ext>
            </a:extLst>
          </p:cNvPr>
          <p:cNvSpPr/>
          <p:nvPr/>
        </p:nvSpPr>
        <p:spPr>
          <a:xfrm>
            <a:off x="183497" y="4826416"/>
            <a:ext cx="2729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IZITA DE DOCUMENTARE LA VERME</a:t>
            </a:r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 CEI DE LA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AMBULAN</a:t>
            </a:r>
            <a:r>
              <a:rPr lang="ro-RO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MONUMENTELOR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 </a:t>
            </a:r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SIGURAN</a:t>
            </a:r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ȚĂ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 FORTIFICATĂ,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lang="ro-R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IUNE DE SALVARE A UNUI MONUMENT.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40AF-460B-4430-8B4D-B34C40BF8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357" y="201451"/>
            <a:ext cx="3266567" cy="209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03CD9-CF96-4BDC-8EA2-91C06A45B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5827" y="2425750"/>
            <a:ext cx="3265097" cy="222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3D1CD-032D-4612-880C-F61C034A61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357" y="4781125"/>
            <a:ext cx="964338" cy="1285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251982"/>
      </p:ext>
    </p:extLst>
  </p:cSld>
  <p:clrMapOvr>
    <a:masterClrMapping/>
  </p:clrMapOvr>
  <p:transition spd="slow">
    <p:cover/>
    <p:sndAc>
      <p:stSnd>
        <p:snd r:embed="rId2" name="arrow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719" y="326806"/>
            <a:ext cx="2805469" cy="1189238"/>
          </a:xfrm>
        </p:spPr>
        <p:txBody>
          <a:bodyPr>
            <a:normAutofit fontScale="90000"/>
          </a:bodyPr>
          <a:lstStyle/>
          <a:p>
            <a:r>
              <a:rPr lang="ro-RO" sz="28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Olimpiade</a:t>
            </a:r>
            <a:br>
              <a:rPr lang="ro-RO" sz="2800" b="1" dirty="0">
                <a:solidFill>
                  <a:schemeClr val="tx1"/>
                </a:solidFill>
                <a:latin typeface="Tempus Sans ITC" panose="04020404030D07020202" pitchFamily="82" charset="0"/>
              </a:rPr>
            </a:br>
            <a:r>
              <a:rPr lang="ro-RO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nationale</a:t>
            </a:r>
            <a:br>
              <a:rPr lang="ro-RO" sz="1950" dirty="0">
                <a:latin typeface="Viner Hand ITC" panose="03070502030502020203" pitchFamily="66" charset="0"/>
              </a:rPr>
            </a:br>
            <a:endParaRPr lang="en-US" sz="3250" dirty="0">
              <a:latin typeface="Viner Hand ITC" panose="030705020305020202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24" y="1212794"/>
            <a:ext cx="3127933" cy="1881601"/>
          </a:xfrm>
        </p:spPr>
        <p:txBody>
          <a:bodyPr>
            <a:noAutofit/>
          </a:bodyPr>
          <a:lstStyle/>
          <a:p>
            <a:pPr algn="just"/>
            <a:r>
              <a:rPr lang="ro-RO" sz="1400" dirty="0">
                <a:latin typeface="Calibri" panose="020F0502020204030204" pitchFamily="34" charset="0"/>
                <a:cs typeface="Calibri" panose="020F0502020204030204" pitchFamily="34" charset="0"/>
              </a:rPr>
              <a:t>- OFERIM OCAZIA DE-A PARTICIPA  LA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OLIMPIADE </a:t>
            </a:r>
            <a:r>
              <a:rPr lang="ro-RO" sz="1400" dirty="0">
                <a:latin typeface="Calibri" panose="020F0502020204030204" pitchFamily="34" charset="0"/>
                <a:cs typeface="Calibri" panose="020F0502020204030204" pitchFamily="34" charset="0"/>
              </a:rPr>
              <a:t>ȘI CONCURSURI ȘCOLARE PENTRU OBȚINEREA PERFORMANȚEI, LICEUL NOSTRU REUȘIND SĂ </a:t>
            </a:r>
            <a:r>
              <a:rPr lang="ro-RO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GĂZDUIASCĂ OLIMPIADE NAȚIONALE DE ARTE VIZUALE, ARHITECTURĂ ȘI ISTORIA ARTELOR.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1" y="282279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628A4-E173-45DC-82A6-793DC99B2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861"/>
          <a:stretch/>
        </p:blipFill>
        <p:spPr>
          <a:xfrm>
            <a:off x="215153" y="3194675"/>
            <a:ext cx="3033804" cy="265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F971D-850C-41F1-B57F-99AED20A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505" y="3194675"/>
            <a:ext cx="3188428" cy="265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89724-EAFF-48E8-B3D1-77699B9BB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080" y="510987"/>
            <a:ext cx="3316656" cy="237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AEDBB-4B37-4EF8-8576-96DA6A011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458" y="510985"/>
            <a:ext cx="1574327" cy="237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04606-3765-4561-AEB4-432A90D16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683" y="510987"/>
            <a:ext cx="1574328" cy="237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89B496-D316-42F1-B037-A81C4E74E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683" y="3194674"/>
            <a:ext cx="3197101" cy="265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71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10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2" y="350539"/>
            <a:ext cx="3881130" cy="1189238"/>
          </a:xfrm>
        </p:spPr>
        <p:txBody>
          <a:bodyPr>
            <a:normAutofit/>
          </a:bodyPr>
          <a:lstStyle/>
          <a:p>
            <a:r>
              <a:rPr lang="en-US" sz="2000" b="1" dirty="0" err="1">
                <a:latin typeface="Tempus Sans ITC" panose="04020404030D07020202" pitchFamily="82" charset="0"/>
              </a:rPr>
              <a:t>Laboratoare</a:t>
            </a:r>
            <a:br>
              <a:rPr lang="ro-RO" sz="2000" b="1" dirty="0">
                <a:latin typeface="Tempus Sans ITC" panose="04020404030D07020202" pitchFamily="82" charset="0"/>
              </a:rPr>
            </a:br>
            <a:r>
              <a:rPr lang="en-US" sz="2000" b="1" dirty="0">
                <a:latin typeface="Tempus Sans ITC" panose="04020404030D07020202" pitchFamily="82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TIC-</a:t>
            </a:r>
            <a:r>
              <a:rPr lang="en-US" sz="20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pci</a:t>
            </a:r>
            <a:br>
              <a:rPr lang="ro-RO" sz="1950" dirty="0">
                <a:latin typeface="Viner Hand ITC" panose="03070502030502020203" pitchFamily="66" charset="0"/>
              </a:rPr>
            </a:br>
            <a:endParaRPr lang="en-US" sz="3250" dirty="0">
              <a:latin typeface="Viner Hand ITC" panose="030705020305020202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34" y="1451074"/>
            <a:ext cx="2898035" cy="18816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PROCESAREA COMPUTERIZAT</a:t>
            </a:r>
            <a:r>
              <a:rPr lang="ro-RO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IMAGINII</a:t>
            </a:r>
            <a:r>
              <a:rPr lang="ro-RO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b="1" dirty="0">
                <a:latin typeface="Calibri" panose="020F0502020204030204" pitchFamily="34" charset="0"/>
                <a:cs typeface="Calibri" panose="020F0502020204030204" pitchFamily="34" charset="0"/>
              </a:rPr>
              <a:t>SE REALIZEAZĂ ÎN LABORATORUL TIC-PCI DOTAT CU COMPUTERE PERFORMANTE, VIDEOPROIECTOR, SOFTURI, ETC. TOATE PENTRU O PREZENTARE CÂT MAI BUNĂ 2D-3D.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5" y="339041"/>
            <a:ext cx="991599" cy="991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55995-107E-4A13-AAB8-ACEC73EF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41" y="3610179"/>
            <a:ext cx="2944761" cy="2425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F49EC-E3AA-4A45-BD96-0379EA8BC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257" y="3609432"/>
            <a:ext cx="3752709" cy="24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6E866-6A05-45DE-8CB0-3687FBABB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333" y="2263426"/>
            <a:ext cx="1649695" cy="2120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8C4125-546B-46DB-9E84-148BED013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333" y="551331"/>
            <a:ext cx="1649696" cy="1501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AEB3F1-9121-4250-9A74-7D5A49E36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8333" y="4594574"/>
            <a:ext cx="1649695" cy="140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BF094-E68B-41E9-9F34-3361CD779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4166" y="551332"/>
            <a:ext cx="3693800" cy="269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5780027"/>
      </p:ext>
    </p:extLst>
  </p:cSld>
  <p:clrMapOvr>
    <a:masterClrMapping/>
  </p:clrMapOvr>
  <p:transition spd="slow">
    <p:randomBar dir="vert"/>
    <p:sndAc>
      <p:stSnd>
        <p:snd r:embed="rId2" name="arrow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504" y="740643"/>
            <a:ext cx="2324952" cy="890002"/>
          </a:xfrm>
        </p:spPr>
        <p:txBody>
          <a:bodyPr>
            <a:normAutofit/>
          </a:bodyPr>
          <a:lstStyle/>
          <a:p>
            <a:r>
              <a:rPr lang="ro-RO" sz="2800" b="1" dirty="0">
                <a:latin typeface="Tempus Sans ITC" panose="04020404030D07020202" pitchFamily="82" charset="0"/>
              </a:rPr>
              <a:t>BIBLIOTECA</a:t>
            </a:r>
            <a:br>
              <a:rPr lang="ro-RO" sz="1950" b="1" dirty="0">
                <a:latin typeface="Tempus Sans ITC" panose="04020404030D07020202" pitchFamily="82" charset="0"/>
              </a:rPr>
            </a:br>
            <a:endParaRPr lang="en-US" sz="3250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226" y="678202"/>
            <a:ext cx="5396525" cy="151084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BIBLIOTECA LICEULUI DE ARTE "CORNELIU BABA" DIN BISTRIȚA (SEDIUL DORNEI1) SE PREZINTĂ CU PESTE </a:t>
            </a:r>
            <a: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10.000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VOLUME,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UNELE DE MARE VALOARE, CARE POT FI CONSULTATE PRIORITAR DE ELEVI ȘI PROFESORI DUPĂ ORARUL: LUNI-VINERI DE LA 9-16.</a:t>
            </a:r>
            <a:endParaRPr lang="en-US" sz="1625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4" y="519829"/>
            <a:ext cx="991599" cy="991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1E143-0491-4CE7-8B56-E1F3F2D01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9" y="2185438"/>
            <a:ext cx="3222422" cy="293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5F31C-A32F-4D0C-B74D-EA8AA4F89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840" y="2185438"/>
            <a:ext cx="3222422" cy="293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C3513-D67F-4793-80DF-F9DB37851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226" y="2185438"/>
            <a:ext cx="2627219" cy="3502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5208458"/>
      </p:ext>
    </p:extLst>
  </p:cSld>
  <p:clrMapOvr>
    <a:masterClrMapping/>
  </p:clrMapOvr>
  <p:transition spd="slow">
    <p:cover/>
    <p:sndAc>
      <p:stSnd>
        <p:snd r:embed="rId2" name="arrow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4C289C-4B66-4E4D-B869-ACD0EA6EBD13}"/>
              </a:ext>
            </a:extLst>
          </p:cNvPr>
          <p:cNvSpPr/>
          <p:nvPr/>
        </p:nvSpPr>
        <p:spPr>
          <a:xfrm>
            <a:off x="136996" y="1035787"/>
            <a:ext cx="5667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2020-2024 PROIECT DE DEZVOLTARE INSTITUȚIONALĂ</a:t>
            </a:r>
            <a:endParaRPr lang="ro-RO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o-RO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LICEU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o-RO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ARTE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“CORNELIU BABA”</a:t>
            </a:r>
            <a:r>
              <a:rPr lang="ro-RO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BISTRIȚA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o-RO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o-R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PROFESIONALISMUL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A AVEA CUNOŞTINŢE, ABILITĂŢI ŞI RESPECT FAŢĂ DE PROFESIA ALEASĂ, CU DORINŢA DE A FI CEL MAI BUN ÎN DOMENIUL SĂU DE ACTIVITATE;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INTEGRITATEA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AVEA PUTEREA INTERIOARĂ DE A SPUNE ADEVĂRUL, DE A ACŢIONA ONEST ÎN GÂND ŞI ÎN FAPTĂ;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COOPERAREA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ARĂTA GRIJĂ ŞI COMPASIUNE, PRIETENIE ŞI GENEROZITATE FAŢĂ DE CEILALŢI; 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RESPECTUL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ARĂTA CONSIDERAŢIE FAŢĂ DE OAMENI, FAŢĂ DE AUTORITĂŢI, FAŢĂ DE PROPRIETATE ŞI, NU ÎN ULTIMUL RÂND, FAŢĂ DE PROPRIA PERSOANĂ;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RESPONSABILITATEA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DUCE LA ÎNDEPLINIRE CU CONSECVENŢĂ OBLIGAŢIILE CARE REVIN FIECĂRUIA, ASUMAREA RĂSPUNDERII PENTRU PROPRIILE ACŢIUNI.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AUTODISCIPLINA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AVEA CONTROL ASUPRA PROPRIILOR ACŢIUNI, CUVINTE, DORINŢE, IMPULSURI ŞI A AVEA UN COMPORTAMENT ADECVAT ORICĂREI SITUAŢII; A DA TOT CE AI MAI BUN ÎN ORICE ÎMPREJURARE;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TOLERANŢA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A ACCEPTA MULTICULTURALISMUL, DIVERSITATEA ETNICĂ ŞI DE IDEI; </a:t>
            </a:r>
            <a:endParaRPr lang="ro-R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PERFORMANȚĂ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 NECESITATEA ÎNVĂȚĂMÂNTULUI INDIVIDUAL CA FUNDAMENT AL ATINGERII ACESTEIA.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4DC85-B09F-40A4-9151-80AC0420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8" y="351729"/>
            <a:ext cx="991599" cy="9915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99D54B-3B13-4459-8022-AA7514B2DDFB}"/>
              </a:ext>
            </a:extLst>
          </p:cNvPr>
          <p:cNvSpPr txBox="1">
            <a:spLocks/>
          </p:cNvSpPr>
          <p:nvPr/>
        </p:nvSpPr>
        <p:spPr>
          <a:xfrm>
            <a:off x="1537648" y="105936"/>
            <a:ext cx="6830704" cy="9915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o-RO" sz="1950" dirty="0">
                <a:solidFill>
                  <a:srgbClr val="7030A0"/>
                </a:solidFill>
                <a:latin typeface="Tempus Sans ITC" panose="04020404030D07020202" pitchFamily="82" charset="0"/>
              </a:rPr>
            </a:br>
            <a:r>
              <a:rPr lang="en-US" sz="3250" b="1" dirty="0" err="1">
                <a:solidFill>
                  <a:schemeClr val="accent1"/>
                </a:solidFill>
                <a:latin typeface="Tempus Sans ITC" panose="04020404030D07020202" pitchFamily="82" charset="0"/>
              </a:rPr>
              <a:t>valori</a:t>
            </a:r>
            <a:endParaRPr lang="en-US" sz="3250" b="1" dirty="0">
              <a:solidFill>
                <a:schemeClr val="accent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4976C-A27B-4B4F-9E0E-0768AFB9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96" y="1860556"/>
            <a:ext cx="3954085" cy="308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5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265" y="154120"/>
            <a:ext cx="8135470" cy="1189238"/>
          </a:xfrm>
        </p:spPr>
        <p:txBody>
          <a:bodyPr>
            <a:normAutofit/>
          </a:bodyPr>
          <a:lstStyle/>
          <a:p>
            <a:r>
              <a:rPr lang="ro-RO" sz="2519" b="1" dirty="0">
                <a:latin typeface="Tempus Sans ITC" panose="04020404030D07020202" pitchFamily="82" charset="0"/>
              </a:rPr>
              <a:t>Proiecte  - parteneriate-</a:t>
            </a:r>
            <a:r>
              <a:rPr lang="en-US" sz="2519" b="1" dirty="0">
                <a:latin typeface="Tempus Sans ITC" panose="04020404030D07020202" pitchFamily="82" charset="0"/>
              </a:rPr>
              <a:t>PREMII-</a:t>
            </a:r>
            <a:r>
              <a:rPr lang="ro-RO" sz="2519" b="1" dirty="0">
                <a:latin typeface="Tempus Sans ITC" panose="04020404030D07020202" pitchFamily="82" charset="0"/>
              </a:rPr>
              <a:t> resurse</a:t>
            </a:r>
            <a:br>
              <a:rPr lang="ro-RO" sz="1950" dirty="0">
                <a:latin typeface="Viner Hand ITC" panose="03070502030502020203" pitchFamily="66" charset="0"/>
              </a:rPr>
            </a:br>
            <a:endParaRPr lang="en-US" sz="3250" dirty="0">
              <a:latin typeface="Viner Hand ITC" panose="030705020305020202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329" y="965906"/>
            <a:ext cx="9555402" cy="49854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o-RO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ELEVII ȘI PROFESORII AU OPORTUNITATEA DE-A PARTICIPA  LA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PROIECTE</a:t>
            </a:r>
            <a:r>
              <a:rPr lang="ro-RO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DIVERSE: LOCALE,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</a:t>
            </a:r>
            <a:r>
              <a:rPr lang="ro-RO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ȚIONALE ȘI INTERNAȚIONALE</a:t>
            </a:r>
          </a:p>
          <a:p>
            <a:pPr algn="l">
              <a:lnSpc>
                <a:spcPct val="100000"/>
              </a:lnSpc>
            </a:pP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ÎN ANUL 2021-2022 ȘCOALA A AVUT PESTE 26 DE PROIECTE ȘI PARTENERIATE ÎNCHEIATE. UNELE CONTINUĂ ANUAL ȘI S-AU ADĂUGAT ȘI ALTELE.</a:t>
            </a:r>
            <a:endParaRPr lang="ro-RO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00000"/>
              </a:lnSpc>
              <a:buFontTx/>
              <a:buChar char="-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ZIUA POR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ILOR DESCHISE- ZILELE LICEULUI DE ARTE “CORNELIU BABA” BISTRI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ȚA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o-RO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00000"/>
              </a:lnSpc>
              <a:buFontTx/>
              <a:buChar char="-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RGUL DE CR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ĂCIUN PE PASAJUL ARTELOR, DECORAȚIUNI-CERAMICĂ.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2172" indent="-232172" algn="just">
              <a:lnSpc>
                <a:spcPct val="100000"/>
              </a:lnSpc>
              <a:buFontTx/>
              <a:buChar char="-"/>
            </a:pP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BUILDING BRIDGE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ROUGH ARTS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2022-2024 ROMÂNIA – POLONIA – GERMANIA - TURCIA.  /  ERASMUS, ROMÂNIA –ISRAEL.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2172" indent="-232172" algn="just">
              <a:lnSpc>
                <a:spcPct val="100000"/>
              </a:lnSpc>
              <a:buFontTx/>
              <a:buChar char="-"/>
            </a:pP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TABĂR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INTERNAȚIONALĂ DE CREA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IE - ARTELE PLASTICE “SUB SEMNUL CULORILOR PRIMARE”, ROM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NIA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MOLDOVA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 algn="just">
              <a:lnSpc>
                <a:spcPct val="100000"/>
              </a:lnSpc>
              <a:buFontTx/>
              <a:buChar char="-"/>
            </a:pP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DIVERSE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PROIECTE EDUCATIVE,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SCHIMBURI CULTURALE, VOLUNTARIATE, PROIECTE, EXPOZIȚII ȘI CONCURSURI ȘCOLARE, TABERE ETC.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00000"/>
              </a:lnSpc>
              <a:buFontTx/>
              <a:buChar char="-"/>
            </a:pP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PREMII</a:t>
            </a: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ANUAL SE OBȚIN NUMEROASE PREMII NAȚIONALE, INTERNAȚIONALE ȘI LOCALE. ÎN ANUL 2021-2022 ELEVII COORDONAȚI DE PROFESORI AU CÂȘTIGAT PESTE 45 DE PREMII. PE ANUL ÎN CURS SE OBȚIN NUMEROASE PREMII.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RESURSE:</a:t>
            </a: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just">
              <a:lnSpc>
                <a:spcPct val="100000"/>
              </a:lnSpc>
            </a:pP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UMANE: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PROFESORI, ÎNVĂŢĂTORI, ELEVI, PARTENERI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EDUCAȚIONALI. LICEUL OFERĂ EDUCAȚIE CU </a:t>
            </a: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CADRE DIDACTICE PERFECȚIONATE, PASIONATE DE ARTĂ ȘI CULTURĂ.</a:t>
            </a:r>
          </a:p>
          <a:p>
            <a:pPr algn="just">
              <a:lnSpc>
                <a:spcPct val="100000"/>
              </a:lnSpc>
            </a:pP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MATERIALE: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MIJLOACE AUDIO-VIDEO,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COMPUTERE, TABLETE, SOFTURI SPECIALIZATE, VIDEOPROIECTOARE, INTERNET, IMPRIMANTE,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TĂ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RI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 ATELIERE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 SPECIALITATE, SĂL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 DE CLAS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Ă, SALĂ DE EXPOZIȚII, SPAȚII MULTIFUNCȚIONALE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o-RO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OPERATORI ECONOMICI</a:t>
            </a:r>
            <a:r>
              <a:rPr lang="ro-RO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FINANCIAR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PROIECTE DIN FONDUL SOCIAL EUROPEAN/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FONDURI STRUCTURALE ŞI DE COEZIUNE, PROIECTE/PROGRAME EUROPENE REALIZATE PRIN AGENŢIA NAŢIONALĂ PENTRU PROGRAME COMUNITARE ÎN DOMENIUL EDUCAŢIEI ŞI FORMĂRII ETC., OFERTA DE PROIECTE ŞI PARTENERIATE A I.S.J. BN, PRIMĂRIA ȘI COPROFESIONALE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SOCRATES; COMENIUS; ARION, LEONARDO; GRUNDTVIG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CON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SILIUL LOCAL BISTRIȚA, CONSILIUL JUDEȚEAN, MEN., ONG-URI, ETC; AGENŢIA ANPCDEFP, VENITURI PROPRII, ASOCIAŢIA CORNELIUS ART ŞI CONSILIUL REPREZENTATIV AL PĂRINŢILOR / COMUNITATEA LOCALĂ/OPERATORI ECONOMICI, INSTITUȚII PARTENERE DIN ȚARĂ ȘI STRĂINĂTATE, 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PROIECTUL ROSE,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PNRR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ro-RO" sz="1200" b="1" dirty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marL="278606" indent="-278606" algn="just">
              <a:lnSpc>
                <a:spcPct val="100000"/>
              </a:lnSpc>
              <a:buFontTx/>
              <a:buChar char="-"/>
            </a:pPr>
            <a:endParaRPr lang="ro-RO" sz="1056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6" y="154120"/>
            <a:ext cx="885764" cy="8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4DC85-B09F-40A4-9151-80AC0420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8" y="351729"/>
            <a:ext cx="991599" cy="99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0F408-8341-4188-9333-8200D194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70" y="94130"/>
            <a:ext cx="8103596" cy="6027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67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9854" y="1038007"/>
            <a:ext cx="5521182" cy="991598"/>
          </a:xfrm>
        </p:spPr>
        <p:txBody>
          <a:bodyPr>
            <a:normAutofit fontScale="90000"/>
          </a:bodyPr>
          <a:lstStyle/>
          <a:p>
            <a:r>
              <a:rPr lang="ro-RO" sz="195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Absolventii</a:t>
            </a:r>
            <a:r>
              <a:rPr lang="ro-RO" sz="1950" b="1" dirty="0">
                <a:latin typeface="Tempus Sans ITC" panose="04020404030D07020202" pitchFamily="82" charset="0"/>
              </a:rPr>
              <a:t>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AU promovabilitate</a:t>
            </a:r>
            <a:r>
              <a:rPr lang="en-US" sz="1950" b="1" dirty="0">
                <a:latin typeface="Tempus Sans ITC" panose="04020404030D07020202" pitchFamily="82" charset="0"/>
              </a:rPr>
              <a:t> BUN</a:t>
            </a:r>
            <a:r>
              <a:rPr lang="ro-RO" sz="1950" b="1" dirty="0">
                <a:latin typeface="Tempus Sans ITC" panose="04020404030D07020202" pitchFamily="82" charset="0"/>
              </a:rPr>
              <a:t>Ă LA  bacalaureat,  SUNT ADMIȘI LA FACULTĂȚI,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1950" b="1" dirty="0">
                <a:latin typeface="Tempus Sans ITC" panose="04020404030D07020202" pitchFamily="82" charset="0"/>
              </a:rPr>
              <a:t> își găsesc inserție pe piața muncii</a:t>
            </a:r>
            <a:br>
              <a:rPr lang="ro-RO" sz="1950" dirty="0">
                <a:solidFill>
                  <a:srgbClr val="7030A0"/>
                </a:solidFill>
                <a:latin typeface="Viner Hand ITC" panose="03070502030502020203" pitchFamily="66" charset="0"/>
              </a:rPr>
            </a:br>
            <a:endParaRPr lang="en-US" sz="3250" dirty="0">
              <a:solidFill>
                <a:srgbClr val="28B29B"/>
              </a:solidFill>
              <a:latin typeface="Viner Hand ITC" panose="03070502030502020203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7" y="565938"/>
            <a:ext cx="944138" cy="944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D580F-DB97-445A-9F31-7B51AC7BA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7"/>
          <a:stretch/>
        </p:blipFill>
        <p:spPr>
          <a:xfrm>
            <a:off x="265713" y="1902241"/>
            <a:ext cx="4467652" cy="3745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4EAD9-C641-43D3-8893-D22EED968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902241"/>
            <a:ext cx="4618892" cy="3745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5094957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52E909-726D-4413-94A8-5C050D9E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07" y="2070847"/>
            <a:ext cx="5185085" cy="400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3583B-930A-43CC-9557-BACEB2A78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36" b="14792"/>
          <a:stretch/>
        </p:blipFill>
        <p:spPr>
          <a:xfrm>
            <a:off x="147278" y="194281"/>
            <a:ext cx="5185084" cy="148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859781-A84F-4F63-8C70-96063B228EDF}"/>
              </a:ext>
            </a:extLst>
          </p:cNvPr>
          <p:cNvSpPr txBox="1"/>
          <p:nvPr/>
        </p:nvSpPr>
        <p:spPr>
          <a:xfrm>
            <a:off x="188258" y="1721224"/>
            <a:ext cx="570155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63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detalii vezi</a:t>
            </a:r>
            <a:r>
              <a:rPr lang="en-US" sz="1463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t-BR" sz="1463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Liceul de Arte ,,Corneliu Baba" Bistrița | Facebook</a:t>
            </a:r>
            <a:r>
              <a:rPr lang="ro-RO" sz="1463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63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ED13B-61DD-4ED1-A44B-4E426625B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644" y="145815"/>
            <a:ext cx="4178290" cy="595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70132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2840" y="1994983"/>
            <a:ext cx="312401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r>
              <a:rPr lang="en-US" sz="1950" b="1" dirty="0">
                <a:latin typeface="Tempus Sans ITC" panose="04020404030D07020202" pitchFamily="82" charset="0"/>
              </a:rPr>
              <a:t> </a:t>
            </a:r>
            <a:br>
              <a:rPr lang="ro-RO" sz="1950" b="1" dirty="0">
                <a:latin typeface="Tempus Sans ITC" panose="04020404030D07020202" pitchFamily="82" charset="0"/>
              </a:rPr>
            </a:b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325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grafic</a:t>
            </a: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290" y="2864884"/>
            <a:ext cx="1592989" cy="1197752"/>
          </a:xfrm>
        </p:spPr>
        <p:txBody>
          <a:bodyPr>
            <a:noAutofit/>
          </a:bodyPr>
          <a:lstStyle/>
          <a:p>
            <a:r>
              <a:rPr lang="ro-RO" sz="1800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</a:t>
            </a:r>
          </a:p>
          <a:p>
            <a:r>
              <a:rPr lang="ro-RO" sz="1800" dirty="0">
                <a:latin typeface="Calibri" panose="020F0502020204030204" pitchFamily="34" charset="0"/>
                <a:cs typeface="Calibri" panose="020F0502020204030204" pitchFamily="34" charset="0"/>
              </a:rPr>
              <a:t>- grafică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68" y="749077"/>
            <a:ext cx="890773" cy="890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4FEEA-DDA9-426D-B8B1-1DFEC7320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6" y="842108"/>
            <a:ext cx="6797703" cy="4384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CA">
            <a:hlinkClick r:id="" action="ppaction://media"/>
            <a:extLst>
              <a:ext uri="{FF2B5EF4-FFF2-40B4-BE49-F238E27FC236}">
                <a16:creationId xmlns:a16="http://schemas.microsoft.com/office/drawing/2014/main" id="{4E650476-B323-437A-85FF-2B88D81F6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0349" y="4784620"/>
            <a:ext cx="553792" cy="4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05925" y="1483293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r>
              <a:rPr lang="en-US" sz="1950" b="1" dirty="0">
                <a:latin typeface="Tempus Sans ITC" panose="04020404030D07020202" pitchFamily="82" charset="0"/>
              </a:rPr>
              <a:t>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325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grafic</a:t>
            </a: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697" y="2657461"/>
            <a:ext cx="1426761" cy="1197752"/>
          </a:xfrm>
        </p:spPr>
        <p:txBody>
          <a:bodyPr>
            <a:normAutofit fontScale="92500" lnSpcReduction="1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artistice- grafică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1" y="400409"/>
            <a:ext cx="991599" cy="991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C850E-2CB3-494B-BAD6-C2B71E8E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685" y="400409"/>
            <a:ext cx="6870569" cy="529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1ED21-20F4-4CE4-B466-BC135FC92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13" y="4037783"/>
            <a:ext cx="2184923" cy="16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64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76088" y="1971659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dirty="0">
                <a:latin typeface="Tempus Sans ITC" panose="04020404030D07020202" pitchFamily="82" charset="0"/>
              </a:rPr>
              <a:t>Clasa Arte plastice </a:t>
            </a:r>
            <a:br>
              <a:rPr lang="ro-RO" sz="1950" dirty="0">
                <a:latin typeface="Tempus Sans ITC" panose="04020404030D07020202" pitchFamily="82" charset="0"/>
              </a:rPr>
            </a:br>
            <a:r>
              <a:rPr lang="en-US" sz="1950" dirty="0" err="1">
                <a:latin typeface="Tempus Sans ITC" panose="04020404030D07020202" pitchFamily="82" charset="0"/>
              </a:rPr>
              <a:t>Specializare</a:t>
            </a:r>
            <a:br>
              <a:rPr lang="ro-RO" sz="1950" dirty="0">
                <a:latin typeface="Tempus Sans ITC" panose="04020404030D07020202" pitchFamily="82" charset="0"/>
              </a:rPr>
            </a:br>
            <a:r>
              <a:rPr lang="ro-RO" sz="3250" dirty="0">
                <a:solidFill>
                  <a:schemeClr val="tx1"/>
                </a:solidFill>
                <a:latin typeface="Tempus Sans ITC" panose="04020404030D07020202" pitchFamily="82" charset="0"/>
              </a:rPr>
              <a:t>pictura</a:t>
            </a:r>
            <a:endParaRPr lang="en-US" sz="3250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900" y="3821850"/>
            <a:ext cx="1497122" cy="1197752"/>
          </a:xfrm>
        </p:spPr>
        <p:txBody>
          <a:bodyPr>
            <a:normAutofit fontScale="92500" lnSpcReduction="1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artistice- pictură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464" y="761968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F32B-9522-4638-9DB2-B6DB6112B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85" y="350694"/>
            <a:ext cx="4428304" cy="552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a">
            <a:hlinkClick r:id="" action="ppaction://media"/>
            <a:extLst>
              <a:ext uri="{FF2B5EF4-FFF2-40B4-BE49-F238E27FC236}">
                <a16:creationId xmlns:a16="http://schemas.microsoft.com/office/drawing/2014/main" id="{039D19BE-5294-4284-8F08-1AC894F90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8811" y="318135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8381"/>
      </p:ext>
    </p:extLst>
  </p:cSld>
  <p:clrMapOvr>
    <a:masterClrMapping/>
  </p:clrMapOvr>
  <p:transition spd="slow">
    <p:comb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058" y="265063"/>
            <a:ext cx="770291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 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pictura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0632" y="2741812"/>
            <a:ext cx="1505767" cy="1374375"/>
          </a:xfrm>
        </p:spPr>
        <p:txBody>
          <a:bodyPr>
            <a:normAutofit fontScale="925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artistice- pictură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65" y="265062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5B4EF-32F1-4F4E-81F3-CC48BC84F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1" y="1568527"/>
            <a:ext cx="3590777" cy="4154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E35D0B-1EEB-439A-9BF7-D86AC479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1541036"/>
            <a:ext cx="3976260" cy="4181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8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546" y="390349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 și decorative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moda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15" y="1528437"/>
            <a:ext cx="1253662" cy="1197752"/>
          </a:xfrm>
        </p:spPr>
        <p:txBody>
          <a:bodyPr>
            <a:normAutofit fontScale="77500" lnSpcReduction="2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</a:t>
            </a:r>
            <a:r>
              <a:rPr lang="en-US" sz="1625" dirty="0">
                <a:latin typeface="Calibri" panose="020F0502020204030204" pitchFamily="34" charset="0"/>
                <a:cs typeface="Calibri" panose="020F0502020204030204" pitchFamily="34" charset="0"/>
              </a:rPr>
              <a:t>- mod</a:t>
            </a:r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47" y="335982"/>
            <a:ext cx="991599" cy="9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51679-AEF3-4432-BE13-1A18D6F42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993" y="3120328"/>
            <a:ext cx="3404825" cy="2269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Recording MODA">
            <a:hlinkClick r:id="" action="ppaction://media"/>
            <a:extLst>
              <a:ext uri="{FF2B5EF4-FFF2-40B4-BE49-F238E27FC236}">
                <a16:creationId xmlns:a16="http://schemas.microsoft.com/office/drawing/2014/main" id="{4E07C463-43B8-49A2-AD42-21BA015E2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096" y="2679395"/>
            <a:ext cx="4953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D40AC-A1E4-4F1E-94A9-240964A18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6129" y="1610752"/>
            <a:ext cx="2722161" cy="40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9DE99-AE39-46ED-AEB2-CEE738E040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395" y="3722525"/>
            <a:ext cx="1513255" cy="2269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B201A-57BD-4FD6-96DA-1CFA40995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7962" y="672858"/>
            <a:ext cx="1368888" cy="205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79214E-9A31-4C7C-AEE5-E88F1888D0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2875" y="1335202"/>
            <a:ext cx="1368439" cy="2051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11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arrow.wav"/>
          </p:stSnd>
        </p:sndAc>
      </p:transition>
    </mc:Choice>
    <mc:Fallback xmlns="">
      <p:transition spd="slow">
        <p:fade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9498-263C-4177-AE14-6123FB709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800" y="188733"/>
            <a:ext cx="6830704" cy="991599"/>
          </a:xfrm>
        </p:spPr>
        <p:txBody>
          <a:bodyPr>
            <a:normAutofit fontScale="90000"/>
          </a:bodyPr>
          <a:lstStyle/>
          <a:p>
            <a:r>
              <a:rPr lang="ro-RO" sz="1950" b="1" dirty="0">
                <a:latin typeface="Tempus Sans ITC" panose="04020404030D07020202" pitchFamily="82" charset="0"/>
              </a:rPr>
              <a:t>Clasa Arte plastice și decorative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en-US" sz="1950" b="1" dirty="0" err="1">
                <a:latin typeface="Tempus Sans ITC" panose="04020404030D07020202" pitchFamily="82" charset="0"/>
              </a:rPr>
              <a:t>Specializare</a:t>
            </a:r>
            <a:br>
              <a:rPr lang="ro-RO" sz="1950" b="1" dirty="0">
                <a:latin typeface="Tempus Sans ITC" panose="04020404030D07020202" pitchFamily="82" charset="0"/>
              </a:rPr>
            </a:br>
            <a:r>
              <a:rPr lang="ro-RO" sz="3250" b="1" dirty="0">
                <a:solidFill>
                  <a:schemeClr val="tx1"/>
                </a:solidFill>
                <a:latin typeface="Tempus Sans ITC" panose="04020404030D07020202" pitchFamily="82" charset="0"/>
              </a:rPr>
              <a:t>moda</a:t>
            </a:r>
            <a:endParaRPr lang="en-US" sz="325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0194B-E3D4-4EC8-8D22-D7DD067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762" y="1779002"/>
            <a:ext cx="1368797" cy="1197752"/>
          </a:xfrm>
        </p:spPr>
        <p:txBody>
          <a:bodyPr>
            <a:normAutofit fontScale="92500" lnSpcReduction="10000"/>
          </a:bodyPr>
          <a:lstStyle/>
          <a:p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Calificare - Tehnician în tehnici artistice</a:t>
            </a:r>
            <a:r>
              <a:rPr lang="en-US" sz="1625" dirty="0">
                <a:latin typeface="Calibri" panose="020F0502020204030204" pitchFamily="34" charset="0"/>
                <a:cs typeface="Calibri" panose="020F0502020204030204" pitchFamily="34" charset="0"/>
              </a:rPr>
              <a:t>- mod</a:t>
            </a:r>
            <a:r>
              <a:rPr lang="ro-RO" sz="1625" dirty="0"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endParaRPr lang="en-US" sz="16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53664-DB52-41AC-8D58-66355D45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2" y="283400"/>
            <a:ext cx="991599" cy="991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F008A2-14F1-4793-89BA-1D19D13C4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68" y="1432047"/>
            <a:ext cx="5084657" cy="4036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3AC6F-B0BB-4AD3-B604-A7A63290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16" y="3722260"/>
            <a:ext cx="3934737" cy="221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28912-D6AE-44AD-AB3B-258AF4C09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615" y="737117"/>
            <a:ext cx="2105838" cy="269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10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43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2789</TotalTime>
  <Words>1184</Words>
  <Application>Microsoft Office PowerPoint</Application>
  <PresentationFormat>A4 Paper (210x297 mm)</PresentationFormat>
  <Paragraphs>98</Paragraphs>
  <Slides>31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Rockwell</vt:lpstr>
      <vt:lpstr>Tempus Sans ITC</vt:lpstr>
      <vt:lpstr>Times New Roman</vt:lpstr>
      <vt:lpstr>Viner Hand ITC</vt:lpstr>
      <vt:lpstr>Gallery</vt:lpstr>
      <vt:lpstr>Liceul  de   arte “corneliu   baba” bistrita</vt:lpstr>
      <vt:lpstr>PowerPoint Presentation</vt:lpstr>
      <vt:lpstr>PowerPoint Presentation</vt:lpstr>
      <vt:lpstr>Clasa Arte plastice Specializare   grafica</vt:lpstr>
      <vt:lpstr>Clasa Arte plastice Specializare  grafica</vt:lpstr>
      <vt:lpstr>Clasa Arte plastice  Specializare pictura</vt:lpstr>
      <vt:lpstr>Clasa Arte plastice  Specializare pictura</vt:lpstr>
      <vt:lpstr>Clasa Arte plastice și decorative Specializare moda</vt:lpstr>
      <vt:lpstr>Clasa Arte plastice și decorative Specializare moda</vt:lpstr>
      <vt:lpstr>Clasa Arte plastice și decorative Specializare ceramica</vt:lpstr>
      <vt:lpstr>Clasa Arte plastice și decorative Specializare ceramica</vt:lpstr>
      <vt:lpstr>Clasa Arhitectura  Specializare arhitectura </vt:lpstr>
      <vt:lpstr>Clasa Arhitectura  Specializare arhitectura </vt:lpstr>
      <vt:lpstr>Clasa Arhitectura /design Specializare design</vt:lpstr>
      <vt:lpstr>Clasa Arhitectura /design Specializare design</vt:lpstr>
      <vt:lpstr>Clasa conservare-restaurare bunuri culturale Specializare conservare- restaurare </vt:lpstr>
      <vt:lpstr>Clasa conservare-restaurare bunuri culturale Specializare conservare - restaurare </vt:lpstr>
      <vt:lpstr>grupa  excelenta desen</vt:lpstr>
      <vt:lpstr>Voluntariate parteneriate tabere</vt:lpstr>
      <vt:lpstr>Voluntariate parteneriate tabere</vt:lpstr>
      <vt:lpstr> parteneriate internationale ERASMUS+</vt:lpstr>
      <vt:lpstr> parteneriate internationale “DADA”</vt:lpstr>
      <vt:lpstr>Voluntariate parteneriate tabere</vt:lpstr>
      <vt:lpstr>Vizite  documentare parteneriate </vt:lpstr>
      <vt:lpstr>Olimpiade nationale </vt:lpstr>
      <vt:lpstr>Laboratoare  TIC-pci </vt:lpstr>
      <vt:lpstr>BIBLIOTECA </vt:lpstr>
      <vt:lpstr>PowerPoint Presentation</vt:lpstr>
      <vt:lpstr>Proiecte  - parteneriate-PREMII- resurse </vt:lpstr>
      <vt:lpstr>Absolventii  AU promovabilitate BUNĂ LA  bacalaureat,  SUNT ADMIȘI LA FACULTĂȚI,   își găsesc inserție pe piața muncii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Liceul  de   arte “corneliu   baba” bistrița</dc:title>
  <dc:creator>Bistrita</dc:creator>
  <cp:lastModifiedBy>Bistrita</cp:lastModifiedBy>
  <cp:revision>571</cp:revision>
  <dcterms:created xsi:type="dcterms:W3CDTF">2022-02-11T09:23:35Z</dcterms:created>
  <dcterms:modified xsi:type="dcterms:W3CDTF">2023-02-20T10:46:57Z</dcterms:modified>
</cp:coreProperties>
</file>